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56" r:id="rId2"/>
    <p:sldId id="261" r:id="rId3"/>
    <p:sldId id="262" r:id="rId4"/>
    <p:sldId id="264" r:id="rId5"/>
    <p:sldId id="263" r:id="rId6"/>
    <p:sldId id="265" r:id="rId7"/>
    <p:sldId id="268" r:id="rId8"/>
    <p:sldId id="301" r:id="rId9"/>
    <p:sldId id="285" r:id="rId10"/>
    <p:sldId id="273" r:id="rId11"/>
    <p:sldId id="277" r:id="rId12"/>
    <p:sldId id="278" r:id="rId13"/>
    <p:sldId id="281" r:id="rId14"/>
    <p:sldId id="284" r:id="rId15"/>
    <p:sldId id="283" r:id="rId16"/>
    <p:sldId id="286" r:id="rId17"/>
    <p:sldId id="287" r:id="rId18"/>
    <p:sldId id="289" r:id="rId19"/>
    <p:sldId id="290" r:id="rId20"/>
    <p:sldId id="291" r:id="rId21"/>
    <p:sldId id="292" r:id="rId22"/>
    <p:sldId id="293" r:id="rId23"/>
    <p:sldId id="300" r:id="rId24"/>
    <p:sldId id="296" r:id="rId25"/>
    <p:sldId id="297" r:id="rId26"/>
    <p:sldId id="29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C1B60-B230-4A26-924F-AC51C87240C1}" type="datetimeFigureOut">
              <a:rPr lang="en-US" smtClean="0"/>
              <a:pPr/>
              <a:t>7/19/2012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3CF10-3276-4B26-B948-EFE7AB5E5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74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5C8D5E-97D4-4C44-A554-F130AEDAE822}" type="datetime1">
              <a:rPr lang="en-US" smtClean="0"/>
              <a:pPr/>
              <a:t>7/19/2012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pguinther@portlandpsychotherapyclinic.com            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987C7-0597-490F-A335-EAB9BCA79CA7}" type="datetime1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pguinther@portlandpsychotherapyclinic.com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DFB7DA-A606-4739-A6FC-2E5AD191DC67}" type="datetime1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pguinther@portlandpsychotherapyclinic.com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DE67C9-91E4-49B6-A709-BB60DFD8EA2B}" type="datetime1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pguinther@portlandpsychotherapyclinic.com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B6B9E-888B-4345-B06F-5AD46A3D0776}" type="datetime1">
              <a:rPr lang="en-US" smtClean="0"/>
              <a:pPr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pguinther@portlandpsychotherapyclinic.com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43384-74EE-446E-9383-FA897B5790B7}" type="datetime1">
              <a:rPr lang="en-US" smtClean="0"/>
              <a:pPr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pguinther@portlandpsychotherapyclinic.com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CBEEB-300E-407E-B6ED-ABE9AE8F9CCD}" type="datetime1">
              <a:rPr lang="en-US" smtClean="0"/>
              <a:pPr/>
              <a:t>7/19/2012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pguinther@portlandpsychotherapyclinic.com         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860E2-AD2E-4CA8-9C2D-C32A8DCD3023}" type="datetime1">
              <a:rPr lang="en-US" smtClean="0"/>
              <a:pPr/>
              <a:t>7/19/2012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pguinther@portlandpsychotherapyclinic.com        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B828EA-ECDB-4A69-ACC7-BE530A063EE4}" type="datetime1">
              <a:rPr lang="en-US" smtClean="0"/>
              <a:pPr/>
              <a:t>7/19/2012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pguinther@portlandpsychotherapyclinic.com         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28E162-0D71-42C4-868C-C0C66139BF5C}" type="datetime1">
              <a:rPr lang="en-US" smtClean="0"/>
              <a:pPr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pguinther@portlandpsychotherapyclinic.com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5B50413-2BCB-47D9-8827-657D54012366}" type="datetime1">
              <a:rPr lang="en-US" smtClean="0"/>
              <a:pPr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pguinther@portlandpsychotherapyclinic.com         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51BC91B-6B6D-4197-9123-964D8D48029D}" type="datetime1">
              <a:rPr lang="en-US" smtClean="0"/>
              <a:pPr/>
              <a:t>7/19/2012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pguinther@portlandpsychotherapyclinic.com            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33400"/>
            <a:ext cx="7772400" cy="1975104"/>
          </a:xfrm>
        </p:spPr>
        <p:txBody>
          <a:bodyPr>
            <a:prstTxWarp prst="textWave1">
              <a:avLst/>
            </a:prstTxWarp>
          </a:bodyPr>
          <a:lstStyle/>
          <a:p>
            <a:pPr algn="ctr"/>
            <a:r>
              <a:rPr lang="en-US" dirty="0" smtClean="0">
                <a:ln>
                  <a:solidFill>
                    <a:schemeClr val="bg1"/>
                  </a:solidFill>
                </a:ln>
                <a:effectLst/>
              </a:rPr>
              <a:t>Correcting False memories in the drift paradigm</a:t>
            </a:r>
            <a:endParaRPr lang="en-US" dirty="0">
              <a:ln>
                <a:solidFill>
                  <a:schemeClr val="bg1"/>
                </a:solidFill>
              </a:ln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7772400" cy="288036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000" dirty="0" smtClean="0"/>
              <a:t>Paul M. Guinther, Ph.D.</a:t>
            </a:r>
          </a:p>
          <a:p>
            <a:pPr algn="ctr"/>
            <a:r>
              <a:rPr lang="en-US" dirty="0" smtClean="0">
                <a:solidFill>
                  <a:schemeClr val="tx1">
                    <a:lumMod val="65000"/>
                  </a:schemeClr>
                </a:solidFill>
              </a:rPr>
              <a:t>Portland Psychotherapy Clinic, Research, &amp; Training Center</a:t>
            </a:r>
          </a:p>
          <a:p>
            <a:pPr algn="ctr"/>
            <a:endParaRPr lang="en-US" dirty="0" smtClean="0"/>
          </a:p>
          <a:p>
            <a:pPr algn="ctr"/>
            <a:r>
              <a:rPr lang="en-US" sz="3000" dirty="0" smtClean="0"/>
              <a:t>Michael J. Dougher, Ph.D.</a:t>
            </a:r>
          </a:p>
          <a:p>
            <a:pPr algn="ctr"/>
            <a:r>
              <a:rPr lang="en-US" dirty="0" smtClean="0">
                <a:solidFill>
                  <a:schemeClr val="tx1">
                    <a:lumMod val="65000"/>
                  </a:schemeClr>
                </a:solidFill>
              </a:rPr>
              <a:t>University of New Mexico, Department of Psychology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2800" dirty="0" smtClean="0"/>
              <a:t>Paper presentation for the </a:t>
            </a:r>
          </a:p>
          <a:p>
            <a:pPr algn="ctr"/>
            <a:r>
              <a:rPr lang="en-US" sz="2800" dirty="0" smtClean="0"/>
              <a:t>2012 ACBS World Conference X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772400" cy="365125"/>
          </a:xfrm>
        </p:spPr>
        <p:txBody>
          <a:bodyPr/>
          <a:lstStyle/>
          <a:p>
            <a:pPr algn="ctr"/>
            <a:r>
              <a:rPr lang="en-US" sz="1800" dirty="0" smtClean="0"/>
              <a:t>pguinther@portlandpsychotherapyclinic.com         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pPr algn="ctr"/>
            <a:r>
              <a:rPr lang="en-US" sz="2800" dirty="0" smtClean="0"/>
              <a:t>Experiment I: Results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5638800"/>
            <a:ext cx="4495800" cy="10668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     Time x Type of Intrusion</a:t>
            </a:r>
          </a:p>
          <a:p>
            <a:pPr>
              <a:buNone/>
            </a:pP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F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(1, 9) = .012, p = .915, η</a:t>
            </a:r>
            <a:r>
              <a:rPr lang="en-US" sz="2400" baseline="-25000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en-US" sz="2400" baseline="30000" dirty="0" smtClean="0">
                <a:latin typeface="Calibri" pitchFamily="34" charset="0"/>
                <a:cs typeface="Calibri" pitchFamily="34" charset="0"/>
              </a:rPr>
              <a:t>2 =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.001</a:t>
            </a:r>
            <a:endParaRPr lang="en-US" sz="24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398"/>
            <a:ext cx="7620000" cy="422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600200"/>
            <a:ext cx="54725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pPr algn="ctr"/>
            <a:r>
              <a:rPr lang="en-US" sz="2800" dirty="0" smtClean="0"/>
              <a:t>Why Didn’t the Additional Learning Correct the False Memories?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8229600" cy="3810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Using R1 as the basis for R2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R2 was a “delayed echoic” of R1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Insufficient discrimination (MTS2) training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Inadequate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C</a:t>
            </a:r>
            <a:r>
              <a:rPr lang="en-US" sz="2000" baseline="-25000" dirty="0" err="1" smtClean="0">
                <a:latin typeface="Calibri" pitchFamily="34" charset="0"/>
                <a:cs typeface="Calibri" pitchFamily="34" charset="0"/>
              </a:rPr>
              <a:t>rel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at MTS2</a:t>
            </a:r>
          </a:p>
          <a:p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Not making the connection between discrimination training and the memory test</a:t>
            </a:r>
          </a:p>
          <a:p>
            <a:pPr lvl="1"/>
            <a:r>
              <a:rPr lang="en-US" sz="2000" dirty="0" smtClean="0">
                <a:latin typeface="Calibri" pitchFamily="34" charset="0"/>
                <a:cs typeface="Calibri" pitchFamily="34" charset="0"/>
              </a:rPr>
              <a:t>Inadequate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C</a:t>
            </a:r>
            <a:r>
              <a:rPr lang="en-US" sz="2000" baseline="-25000" dirty="0" err="1" smtClean="0">
                <a:latin typeface="Calibri" pitchFamily="34" charset="0"/>
                <a:cs typeface="Calibri" pitchFamily="34" charset="0"/>
              </a:rPr>
              <a:t>func</a:t>
            </a:r>
            <a:r>
              <a:rPr lang="en-US" sz="2000" baseline="-25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at R2</a:t>
            </a:r>
          </a:p>
          <a:p>
            <a:endParaRPr lang="en-US" sz="3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1219200"/>
            <a:ext cx="81534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2064"/>
            <a:ext cx="8172450" cy="914400"/>
          </a:xfrm>
        </p:spPr>
        <p:txBody>
          <a:bodyPr/>
          <a:lstStyle/>
          <a:p>
            <a:pPr algn="ctr"/>
            <a:r>
              <a:rPr lang="en-US" sz="2800" u="sng" dirty="0" smtClean="0"/>
              <a:t>Experiment II: Design and Intended Effects</a:t>
            </a: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96440"/>
            <a:ext cx="9144000" cy="448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Experiment II: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438400" y="5638800"/>
            <a:ext cx="44958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noProof="0" dirty="0" smtClean="0">
                <a:latin typeface="Calibri" pitchFamily="34" charset="0"/>
                <a:cs typeface="Calibri" pitchFamily="34" charset="0"/>
              </a:rPr>
              <a:t>(7) = 2.74, </a:t>
            </a:r>
            <a:r>
              <a:rPr lang="en-US" sz="2400" i="1" noProof="0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en-US" sz="2400" noProof="0" dirty="0" smtClean="0">
                <a:latin typeface="Calibri" pitchFamily="34" charset="0"/>
                <a:cs typeface="Calibri" pitchFamily="34" charset="0"/>
              </a:rPr>
              <a:t> = .029, </a:t>
            </a:r>
            <a:r>
              <a:rPr lang="en-US" sz="2400" i="1" noProof="0" dirty="0" smtClean="0">
                <a:latin typeface="Calibri" pitchFamily="34" charset="0"/>
                <a:cs typeface="Calibri" pitchFamily="34" charset="0"/>
              </a:rPr>
              <a:t>d</a:t>
            </a:r>
            <a:r>
              <a:rPr lang="en-US" sz="2400" noProof="0" dirty="0" smtClean="0">
                <a:latin typeface="Calibri" pitchFamily="34" charset="0"/>
                <a:cs typeface="Calibri" pitchFamily="34" charset="0"/>
              </a:rPr>
              <a:t> = 1.29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922" y="1524000"/>
            <a:ext cx="6208756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545" y="1752600"/>
            <a:ext cx="54725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914400"/>
          </a:xfrm>
        </p:spPr>
        <p:txBody>
          <a:bodyPr/>
          <a:lstStyle/>
          <a:p>
            <a:r>
              <a:rPr lang="en-US" sz="2800" dirty="0"/>
              <a:t>Why Didn’t the Additional Learning </a:t>
            </a:r>
            <a:r>
              <a:rPr lang="en-US" sz="2800" dirty="0" smtClean="0"/>
              <a:t>and Instructions Correct </a:t>
            </a:r>
            <a:r>
              <a:rPr lang="en-US" sz="2800" dirty="0"/>
              <a:t>the False Memories?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971800"/>
            <a:ext cx="77724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I don’t know. But…</a:t>
            </a:r>
          </a:p>
          <a:p>
            <a:pPr lvl="1"/>
            <a:r>
              <a:rPr lang="en-US" dirty="0" smtClean="0"/>
              <a:t>Even though MTS2 and MTS3 didn’t produce retroactive correction,</a:t>
            </a:r>
          </a:p>
          <a:p>
            <a:pPr lvl="1"/>
            <a:r>
              <a:rPr lang="en-US" dirty="0" smtClean="0"/>
              <a:t>MTS1 did produce proactive distortion</a:t>
            </a:r>
          </a:p>
          <a:p>
            <a:pPr lvl="1"/>
            <a:endParaRPr lang="en-US" sz="1800" dirty="0"/>
          </a:p>
          <a:p>
            <a:r>
              <a:rPr lang="en-US" dirty="0" smtClean="0"/>
              <a:t>Perhaps MTS could be used to make a proactive correction?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524000"/>
            <a:ext cx="81534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00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172450" cy="914400"/>
          </a:xfrm>
        </p:spPr>
        <p:txBody>
          <a:bodyPr/>
          <a:lstStyle/>
          <a:p>
            <a:pPr algn="ctr"/>
            <a:r>
              <a:rPr lang="en-US" sz="2800" u="sng" dirty="0" smtClean="0"/>
              <a:t>Experiment III: Design and Intended Effects</a:t>
            </a: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9144000" cy="456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44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Experiment III: Results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752600" y="4800600"/>
            <a:ext cx="6096000" cy="129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Group x Time x Type of Intrusion</a:t>
            </a:r>
          </a:p>
          <a:p>
            <a:pPr algn="ctr">
              <a:buNone/>
            </a:pPr>
            <a:r>
              <a:rPr lang="en-US" sz="2800" i="1" dirty="0" smtClean="0">
                <a:latin typeface="Calibri" pitchFamily="34" charset="0"/>
                <a:cs typeface="Calibri" pitchFamily="34" charset="0"/>
              </a:rPr>
              <a:t>F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(1, 35) = .274, p = .604, η</a:t>
            </a:r>
            <a:r>
              <a:rPr lang="en-US" sz="2800" baseline="-25000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en-US" sz="2800" baseline="30000" dirty="0" smtClean="0">
                <a:latin typeface="Calibri" pitchFamily="34" charset="0"/>
                <a:cs typeface="Calibri" pitchFamily="34" charset="0"/>
              </a:rPr>
              <a:t>2 =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.008</a:t>
            </a:r>
            <a:endParaRPr lang="en-US" sz="2800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62360"/>
            <a:ext cx="4419600" cy="2909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62358"/>
            <a:ext cx="4419600" cy="2909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924800" cy="914400"/>
          </a:xfrm>
        </p:spPr>
        <p:txBody>
          <a:bodyPr/>
          <a:lstStyle/>
          <a:p>
            <a:r>
              <a:rPr lang="en-US" sz="2800" dirty="0" smtClean="0"/>
              <a:t>Summary of Findings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7772400" cy="3886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only manipulation that reduced T3 intruding was a second chance (S2) to study the T1 words.</a:t>
            </a:r>
          </a:p>
          <a:p>
            <a:endParaRPr lang="en-US" sz="2600" dirty="0" smtClean="0"/>
          </a:p>
          <a:p>
            <a:pPr lvl="1"/>
            <a:r>
              <a:rPr lang="en-US" dirty="0" smtClean="0"/>
              <a:t>Does a second chance to study T1 words alter the functions of previously intruded T3 words?</a:t>
            </a:r>
          </a:p>
          <a:p>
            <a:pPr lvl="2"/>
            <a:r>
              <a:rPr lang="en-US" dirty="0" smtClean="0"/>
              <a:t>Strips remembering functions from T3?</a:t>
            </a:r>
          </a:p>
          <a:p>
            <a:pPr lvl="2"/>
            <a:r>
              <a:rPr lang="en-US" dirty="0" smtClean="0"/>
              <a:t>Transforms remembering functions of T3?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Does a second chance to study T1 words overshadow the effects of MTS1?</a:t>
            </a:r>
          </a:p>
          <a:p>
            <a:pPr lvl="2"/>
            <a:r>
              <a:rPr lang="en-US" dirty="0" smtClean="0"/>
              <a:t>Increases R2 contextual control over T1 responding?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685800"/>
            <a:ext cx="8153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914400"/>
          </a:xfrm>
        </p:spPr>
        <p:txBody>
          <a:bodyPr/>
          <a:lstStyle/>
          <a:p>
            <a:r>
              <a:rPr lang="en-US" dirty="0" smtClean="0"/>
              <a:t>Question to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Class partitioning via MTS does not appear to strip or transform previously acquired functions from sub-classes.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Function transformation between </a:t>
            </a:r>
            <a:r>
              <a:rPr lang="en-US" dirty="0" err="1" smtClean="0"/>
              <a:t>relata</a:t>
            </a:r>
            <a:r>
              <a:rPr lang="en-US" dirty="0" smtClean="0"/>
              <a:t> in a frame of distinction may occur in the context of newly acquired functions only.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343400"/>
            <a:ext cx="8997618" cy="213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Untested Design…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819275"/>
            <a:ext cx="8572500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81000"/>
            <a:ext cx="8399462" cy="914400"/>
          </a:xfrm>
        </p:spPr>
        <p:txBody>
          <a:bodyPr/>
          <a:lstStyle/>
          <a:p>
            <a:pPr algn="ctr"/>
            <a:r>
              <a:rPr lang="en-US" sz="2800" dirty="0" smtClean="0"/>
              <a:t>The Deese-</a:t>
            </a:r>
            <a:r>
              <a:rPr lang="en-US" sz="2800" dirty="0" err="1" smtClean="0"/>
              <a:t>Roediger</a:t>
            </a:r>
            <a:r>
              <a:rPr lang="en-US" sz="2800" dirty="0" smtClean="0"/>
              <a:t>-McDermott (DRM) Paradigm</a:t>
            </a:r>
            <a:br>
              <a:rPr lang="en-US" sz="2800" dirty="0" smtClean="0"/>
            </a:br>
            <a:r>
              <a:rPr lang="en-US" sz="2800" dirty="0" smtClean="0"/>
              <a:t>and False Memories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71675"/>
            <a:ext cx="9144000" cy="4481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313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914400"/>
          </a:xfrm>
        </p:spPr>
        <p:txBody>
          <a:bodyPr/>
          <a:lstStyle/>
          <a:p>
            <a:pPr algn="ctr"/>
            <a:r>
              <a:rPr lang="en-US" sz="5400" dirty="0" smtClean="0"/>
              <a:t>Q&amp;A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0"/>
            <a:ext cx="7772400" cy="68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Thank You!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1143000"/>
            <a:ext cx="83058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3"/>
          <p:cNvSpPr txBox="1">
            <a:spLocks/>
          </p:cNvSpPr>
          <p:nvPr/>
        </p:nvSpPr>
        <p:spPr>
          <a:xfrm>
            <a:off x="914400" y="6248400"/>
            <a:ext cx="7772400" cy="365125"/>
          </a:xfrm>
          <a:prstGeom prst="rect">
            <a:avLst/>
          </a:prstGeom>
        </p:spPr>
        <p:txBody>
          <a:bodyPr vert="horz" anchor="b"/>
          <a:lstStyle>
            <a:defPPr>
              <a:defRPr lang="en-US"/>
            </a:defPPr>
            <a:lvl1pPr marL="0" algn="r" defTabSz="914400" rtl="0" eaLnBrk="1" latinLnBrk="0" hangingPunct="1">
              <a:defRPr kumimoji="0"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pguinther@portlandpsychotherapyclinic.com         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pguinther@portlandpsychotherapyclinic.com        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90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pguinther@portlandpsychotherapyclinic.com         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74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5800" y="101025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MTS1 Training</a:t>
            </a:r>
            <a:endParaRPr lang="en-US" sz="3200" b="1" u="sng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272415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1925"/>
            <a:ext cx="4552950" cy="654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76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5800" y="76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MTS2 Training</a:t>
            </a:r>
            <a:endParaRPr lang="en-US" sz="3200" b="1" u="sng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33475"/>
            <a:ext cx="370522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953000" y="685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Partition A                Partition B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666750"/>
            <a:ext cx="27241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875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5800" y="76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MTS3 Training</a:t>
            </a:r>
            <a:endParaRPr lang="en-US" sz="3200" b="1" u="sng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685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Partition A                Partition B</a:t>
            </a:r>
            <a:endParaRPr lang="en-US" dirty="0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762000"/>
            <a:ext cx="2714625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143000"/>
            <a:ext cx="370522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349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Correcting False Memories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7772400" cy="365125"/>
          </a:xfrm>
        </p:spPr>
        <p:txBody>
          <a:bodyPr/>
          <a:lstStyle/>
          <a:p>
            <a:r>
              <a:rPr lang="en-US" dirty="0" smtClean="0"/>
              <a:t>pguinther@portlandpsychotherapyclinic.com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971675"/>
            <a:ext cx="8570913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14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Cognitive Account of False Memory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1675"/>
            <a:ext cx="9144000" cy="4481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4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Behavior Analytic Account of False Memory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971676"/>
            <a:ext cx="9144000" cy="4486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210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Derived Relational Intrusions Following Training (DRIFT) Paradigm </a:t>
            </a:r>
            <a:r>
              <a:rPr lang="en-US" sz="1200" dirty="0" smtClean="0"/>
              <a:t>Guinther &amp; Dougher, JEAB 2010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95610"/>
            <a:ext cx="9144000" cy="4481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99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Correcting False Memories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971675"/>
            <a:ext cx="9144000" cy="4481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914400"/>
          </a:xfrm>
        </p:spPr>
        <p:txBody>
          <a:bodyPr/>
          <a:lstStyle/>
          <a:p>
            <a:pPr algn="ctr"/>
            <a:r>
              <a:rPr lang="en-US" sz="2800" u="sng" dirty="0" smtClean="0"/>
              <a:t>Experiment I: Design &amp; Intended Effects</a:t>
            </a: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6280"/>
            <a:ext cx="9144000" cy="449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5800" y="101025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MTS1 Training</a:t>
            </a:r>
            <a:endParaRPr lang="en-US" sz="3200" b="1" u="sng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272415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8600"/>
            <a:ext cx="4419600" cy="635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593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Extend the DRIFT paradigm to correct the false memories: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981200"/>
            <a:ext cx="9144001" cy="448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3571</TotalTime>
  <Words>450</Words>
  <Application>Microsoft Office PowerPoint</Application>
  <PresentationFormat>On-screen Show (4:3)</PresentationFormat>
  <Paragraphs>95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Metro</vt:lpstr>
      <vt:lpstr>Correcting False memories in the drift paradigm</vt:lpstr>
      <vt:lpstr>The Deese-Roediger-McDermott (DRM) Paradigm and False Memories</vt:lpstr>
      <vt:lpstr>Cognitive Account of False Memory</vt:lpstr>
      <vt:lpstr>Behavior Analytic Account of False Memory</vt:lpstr>
      <vt:lpstr>Derived Relational Intrusions Following Training (DRIFT) Paradigm Guinther &amp; Dougher, JEAB 2010</vt:lpstr>
      <vt:lpstr>Correcting False Memories</vt:lpstr>
      <vt:lpstr>Experiment I: Design &amp; Intended Effects</vt:lpstr>
      <vt:lpstr>PowerPoint Presentation</vt:lpstr>
      <vt:lpstr>Extend the DRIFT paradigm to correct the false memories:</vt:lpstr>
      <vt:lpstr>Experiment I: Results</vt:lpstr>
      <vt:lpstr>Why Didn’t the Additional Learning Correct the False Memories?</vt:lpstr>
      <vt:lpstr>Experiment II: Design and Intended Effects</vt:lpstr>
      <vt:lpstr>Experiment II: Results</vt:lpstr>
      <vt:lpstr>Why Didn’t the Additional Learning and Instructions Correct the False Memories?</vt:lpstr>
      <vt:lpstr>Experiment III: Design and Intended Effects</vt:lpstr>
      <vt:lpstr>Experiment III: Results</vt:lpstr>
      <vt:lpstr>Summary of Findings</vt:lpstr>
      <vt:lpstr>Question to Research</vt:lpstr>
      <vt:lpstr>Untested Design…</vt:lpstr>
      <vt:lpstr>Q&amp;A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Correcting False Memories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Correcting False memories in the drift paradigm</dc:title>
  <dc:creator>Paulg</dc:creator>
  <cp:lastModifiedBy>Kate</cp:lastModifiedBy>
  <cp:revision>205</cp:revision>
  <dcterms:created xsi:type="dcterms:W3CDTF">2006-08-16T00:00:00Z</dcterms:created>
  <dcterms:modified xsi:type="dcterms:W3CDTF">2012-07-19T20:55:12Z</dcterms:modified>
</cp:coreProperties>
</file>